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Gill Sans" panose="020B0502020104020203" pitchFamily="34" charset="-79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>
      <p:cViewPr varScale="1">
        <p:scale>
          <a:sx n="143" d="100"/>
          <a:sy n="143" d="100"/>
        </p:scale>
        <p:origin x="76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SLIDES_API39760394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SLIDES_API39760394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SLIDES_API150689373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SLIDES_API150689373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3749133b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3749133b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SLIDES_API12569911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SLIDES_API12569911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SLIDES_API87650235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SLIDES_API87650235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SLIDES_API194951282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SLIDES_API194951282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SLIDES_API158297619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SLIDES_API158297619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SLIDES_API170187734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SLIDES_API170187734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94fad8600e_2_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94fad8600e_2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SLIDES_API59185955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SLIDES_API59185955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SLIDES_API172748602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SLIDES_API172748602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SLIDES_API13605484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SLIDES_API13605484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SLIDES_API135284017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SLIDES_API135284017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SLIDES_API200760788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SLIDES_API200760788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SLIDES_API132844175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SLIDES_API132844175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SLIDES_API165656441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SLIDES_API165656441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3749133b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3749133b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SLIDES_API55312999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SLIDES_API55312999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SLIDES_API60633464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SLIDES_API60633464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SLIDES_API68521534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SLIDES_API68521534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SLIDES_API122991123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SLIDES_API122991123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93749133b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93749133b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SLIDES_API194904010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SLIDES_API194904010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SLIDES_API195393916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SLIDES_API195393916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SLIDES_API204309243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SLIDES_API204309243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SLIDES_API19296473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SLIDES_API19296473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SLIDES_API208402597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SLIDES_API208402597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93749133b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93749133b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SLIDES_API37333823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SLIDES_API37333823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SLIDES_API172372047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SLIDES_API172372047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SLIDES_API209694046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SLIDES_API209694046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4fad8600e_2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94fad8600e_2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SLIDES_API4088783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SLIDES_API4088783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94fad8600e_2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94fad8600e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088684" y="603389"/>
            <a:ext cx="7202456" cy="78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088684" y="1511799"/>
            <a:ext cx="7202456" cy="258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5665604" y="247777"/>
            <a:ext cx="2625536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1088684" y="246980"/>
            <a:ext cx="4454127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360045" y="599230"/>
            <a:ext cx="608264" cy="3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5" name="Google Shape;65;p14"/>
          <p:cNvCxnSpPr/>
          <p:nvPr/>
        </p:nvCxnSpPr>
        <p:spPr>
          <a:xfrm>
            <a:off x="1090422" y="1385316"/>
            <a:ext cx="7205641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>
            <a:off x="1813334" y="601723"/>
            <a:ext cx="6477805" cy="190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ill Sans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 b="0" cap="none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5665604" y="247777"/>
            <a:ext cx="2625536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1812375" y="246980"/>
            <a:ext cx="3730436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1078248" y="599230"/>
            <a:ext cx="608264" cy="3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2" name="Google Shape;72;p15"/>
          <p:cNvCxnSpPr/>
          <p:nvPr/>
        </p:nvCxnSpPr>
        <p:spPr>
          <a:xfrm>
            <a:off x="1813335" y="2646407"/>
            <a:ext cx="6477804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1090679" y="1317098"/>
            <a:ext cx="6482365" cy="141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ill Sans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1090679" y="2854646"/>
            <a:ext cx="6472834" cy="759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3427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dt" idx="10"/>
          </p:nvPr>
        </p:nvSpPr>
        <p:spPr>
          <a:xfrm>
            <a:off x="5665604" y="247777"/>
            <a:ext cx="2625536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ftr" idx="11"/>
          </p:nvPr>
        </p:nvSpPr>
        <p:spPr>
          <a:xfrm>
            <a:off x="1088684" y="246980"/>
            <a:ext cx="4454127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360045" y="599230"/>
            <a:ext cx="608264" cy="3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9" name="Google Shape;79;p16"/>
          <p:cNvCxnSpPr/>
          <p:nvPr/>
        </p:nvCxnSpPr>
        <p:spPr>
          <a:xfrm>
            <a:off x="1090679" y="2853739"/>
            <a:ext cx="6472834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1085498" y="1508158"/>
            <a:ext cx="3483864" cy="258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2"/>
          </p:nvPr>
        </p:nvSpPr>
        <p:spPr>
          <a:xfrm>
            <a:off x="4810328" y="1513007"/>
            <a:ext cx="3483864" cy="258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dt" idx="10"/>
          </p:nvPr>
        </p:nvSpPr>
        <p:spPr>
          <a:xfrm>
            <a:off x="5665604" y="247777"/>
            <a:ext cx="2625536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ftr" idx="11"/>
          </p:nvPr>
        </p:nvSpPr>
        <p:spPr>
          <a:xfrm>
            <a:off x="1088684" y="246980"/>
            <a:ext cx="4454127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360045" y="599230"/>
            <a:ext cx="608264" cy="3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7" name="Google Shape;87;p17"/>
          <p:cNvCxnSpPr/>
          <p:nvPr/>
        </p:nvCxnSpPr>
        <p:spPr>
          <a:xfrm>
            <a:off x="1090422" y="1385316"/>
            <a:ext cx="7205641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1085393" y="603122"/>
            <a:ext cx="7205746" cy="79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  <a:defRPr sz="17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2"/>
          </p:nvPr>
        </p:nvSpPr>
        <p:spPr>
          <a:xfrm>
            <a:off x="1085393" y="2118202"/>
            <a:ext cx="3483864" cy="198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3"/>
          </p:nvPr>
        </p:nvSpPr>
        <p:spPr>
          <a:xfrm>
            <a:off x="4809272" y="1517252"/>
            <a:ext cx="3483864" cy="60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  <a:defRPr sz="17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4"/>
          </p:nvPr>
        </p:nvSpPr>
        <p:spPr>
          <a:xfrm>
            <a:off x="4809272" y="2116118"/>
            <a:ext cx="3483864" cy="197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dt" idx="10"/>
          </p:nvPr>
        </p:nvSpPr>
        <p:spPr>
          <a:xfrm>
            <a:off x="5665604" y="247777"/>
            <a:ext cx="2625536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ftr" idx="11"/>
          </p:nvPr>
        </p:nvSpPr>
        <p:spPr>
          <a:xfrm>
            <a:off x="1088684" y="246980"/>
            <a:ext cx="4454127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360045" y="599230"/>
            <a:ext cx="608264" cy="3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7" name="Google Shape;97;p18"/>
          <p:cNvCxnSpPr/>
          <p:nvPr/>
        </p:nvCxnSpPr>
        <p:spPr>
          <a:xfrm>
            <a:off x="1090422" y="1385316"/>
            <a:ext cx="7205641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1088684" y="603389"/>
            <a:ext cx="7202456" cy="78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dt" idx="10"/>
          </p:nvPr>
        </p:nvSpPr>
        <p:spPr>
          <a:xfrm>
            <a:off x="5665604" y="247777"/>
            <a:ext cx="2625536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ftr" idx="11"/>
          </p:nvPr>
        </p:nvSpPr>
        <p:spPr>
          <a:xfrm>
            <a:off x="1088684" y="246980"/>
            <a:ext cx="4454127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360045" y="599230"/>
            <a:ext cx="608264" cy="3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3" name="Google Shape;103;p19"/>
          <p:cNvCxnSpPr/>
          <p:nvPr/>
        </p:nvCxnSpPr>
        <p:spPr>
          <a:xfrm>
            <a:off x="1090422" y="1385316"/>
            <a:ext cx="7205641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dt" idx="10"/>
          </p:nvPr>
        </p:nvSpPr>
        <p:spPr>
          <a:xfrm>
            <a:off x="5665604" y="247777"/>
            <a:ext cx="2625536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ftr" idx="11"/>
          </p:nvPr>
        </p:nvSpPr>
        <p:spPr>
          <a:xfrm>
            <a:off x="1088684" y="246980"/>
            <a:ext cx="4454127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360045" y="599230"/>
            <a:ext cx="608264" cy="3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1083503" y="599230"/>
            <a:ext cx="2454824" cy="16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782786" y="599231"/>
            <a:ext cx="4509352" cy="349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2"/>
          </p:nvPr>
        </p:nvSpPr>
        <p:spPr>
          <a:xfrm>
            <a:off x="1083503" y="2404118"/>
            <a:ext cx="2456260" cy="1686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dt" idx="10"/>
          </p:nvPr>
        </p:nvSpPr>
        <p:spPr>
          <a:xfrm>
            <a:off x="5665604" y="247777"/>
            <a:ext cx="2625536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ftr" idx="11"/>
          </p:nvPr>
        </p:nvSpPr>
        <p:spPr>
          <a:xfrm>
            <a:off x="1088684" y="246980"/>
            <a:ext cx="4454127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ldNum" idx="12"/>
          </p:nvPr>
        </p:nvSpPr>
        <p:spPr>
          <a:xfrm>
            <a:off x="360045" y="599230"/>
            <a:ext cx="608264" cy="3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5" name="Google Shape;115;p21"/>
          <p:cNvCxnSpPr/>
          <p:nvPr/>
        </p:nvCxnSpPr>
        <p:spPr>
          <a:xfrm>
            <a:off x="1086210" y="2404118"/>
            <a:ext cx="2452118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22"/>
          <p:cNvGrpSpPr/>
          <p:nvPr/>
        </p:nvGrpSpPr>
        <p:grpSpPr>
          <a:xfrm>
            <a:off x="5608040" y="361628"/>
            <a:ext cx="3055900" cy="3861826"/>
            <a:chOff x="7477387" y="482170"/>
            <a:chExt cx="4074533" cy="5149101"/>
          </a:xfrm>
        </p:grpSpPr>
        <p:sp>
          <p:nvSpPr>
            <p:cNvPr id="118" name="Google Shape;118;p22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 scaled="0"/>
            </a:gradFill>
            <a:ln>
              <a:noFill/>
            </a:ln>
            <a:effectLst>
              <a:outerShdw blurRad="127000" dist="228600" dir="4740000" sx="98000" sy="98000" algn="tl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2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ap="flat" cmpd="sng">
              <a:solidFill>
                <a:srgbClr val="19191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1088404" y="847135"/>
            <a:ext cx="4149246" cy="137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>
            <a:spLocks noGrp="1"/>
          </p:cNvSpPr>
          <p:nvPr>
            <p:ph type="pic" idx="2"/>
          </p:nvPr>
        </p:nvSpPr>
        <p:spPr>
          <a:xfrm>
            <a:off x="6093292" y="841906"/>
            <a:ext cx="2093378" cy="289974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1087747" y="2359494"/>
            <a:ext cx="4143303" cy="1502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dt" idx="10"/>
          </p:nvPr>
        </p:nvSpPr>
        <p:spPr>
          <a:xfrm>
            <a:off x="1085537" y="4102392"/>
            <a:ext cx="4145513" cy="240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ftr" idx="11"/>
          </p:nvPr>
        </p:nvSpPr>
        <p:spPr>
          <a:xfrm>
            <a:off x="1085537" y="238980"/>
            <a:ext cx="4155753" cy="240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ldNum" idx="12"/>
          </p:nvPr>
        </p:nvSpPr>
        <p:spPr>
          <a:xfrm>
            <a:off x="360045" y="599230"/>
            <a:ext cx="608264" cy="3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6" name="Google Shape;126;p22"/>
          <p:cNvCxnSpPr/>
          <p:nvPr/>
        </p:nvCxnSpPr>
        <p:spPr>
          <a:xfrm>
            <a:off x="1085537" y="2357704"/>
            <a:ext cx="4145513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1088684" y="603389"/>
            <a:ext cx="7202456" cy="78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 rot="5400000">
            <a:off x="3395932" y="-795449"/>
            <a:ext cx="2587960" cy="720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5665604" y="247777"/>
            <a:ext cx="2625536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1088684" y="246980"/>
            <a:ext cx="4454127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360045" y="599230"/>
            <a:ext cx="608264" cy="3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3" name="Google Shape;133;p23"/>
          <p:cNvCxnSpPr/>
          <p:nvPr/>
        </p:nvCxnSpPr>
        <p:spPr>
          <a:xfrm>
            <a:off x="1090422" y="1385316"/>
            <a:ext cx="7205641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 rot="5400000">
            <a:off x="5937778" y="1740785"/>
            <a:ext cx="3494917" cy="1211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 rot="5400000">
            <a:off x="2271857" y="-589123"/>
            <a:ext cx="3494917" cy="587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5665604" y="247777"/>
            <a:ext cx="2625536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1088684" y="246980"/>
            <a:ext cx="4454127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360045" y="599230"/>
            <a:ext cx="608264" cy="3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0" name="Google Shape;140;p24"/>
          <p:cNvCxnSpPr/>
          <p:nvPr/>
        </p:nvCxnSpPr>
        <p:spPr>
          <a:xfrm>
            <a:off x="7079333" y="599230"/>
            <a:ext cx="0" cy="3494917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BE9E6"/>
            </a:gs>
            <a:gs pos="100000">
              <a:srgbClr val="C9C5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13">
            <a:alphaModFix/>
          </a:blip>
          <a:srcRect t="1538" b="-1538"/>
          <a:stretch/>
        </p:blipFill>
        <p:spPr>
          <a:xfrm>
            <a:off x="0" y="4594860"/>
            <a:ext cx="9144000" cy="55721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1088684" y="603389"/>
            <a:ext cx="7202456" cy="78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1088684" y="1511799"/>
            <a:ext cx="7202456" cy="258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238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175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984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857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857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857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857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857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5665604" y="247777"/>
            <a:ext cx="2625536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1088684" y="246980"/>
            <a:ext cx="4454127" cy="2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360045" y="599230"/>
            <a:ext cx="608264" cy="3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8" name="Google Shape;58;p13"/>
          <p:cNvCxnSpPr/>
          <p:nvPr/>
        </p:nvCxnSpPr>
        <p:spPr>
          <a:xfrm>
            <a:off x="0" y="459631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en/simulation/natural-selectio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genetics.utah.edu/content/evolution/advantag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ctrTitle"/>
          </p:nvPr>
        </p:nvSpPr>
        <p:spPr>
          <a:xfrm>
            <a:off x="311708" y="8284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Teachers to the 2020-2021 Year!</a:t>
            </a:r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1"/>
          </p:nvPr>
        </p:nvSpPr>
        <p:spPr>
          <a:xfrm>
            <a:off x="311700" y="27607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Nearpod Lesson (Science)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Dolce</a:t>
            </a:r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517800" cy="9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0709" y="3274525"/>
            <a:ext cx="1916366" cy="178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/>
          <p:nvPr/>
        </p:nvSpPr>
        <p:spPr>
          <a:xfrm>
            <a:off x="876600" y="1112875"/>
            <a:ext cx="73908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https://phet.colorado.edu/en/simulation/natural-selection</a:t>
            </a:r>
            <a:endParaRPr sz="2300"/>
          </a:p>
        </p:txBody>
      </p:sp>
      <p:sp>
        <p:nvSpPr>
          <p:cNvPr id="222" name="Google Shape;222;p36"/>
          <p:cNvSpPr txBox="1"/>
          <p:nvPr/>
        </p:nvSpPr>
        <p:spPr>
          <a:xfrm>
            <a:off x="1574750" y="220475"/>
            <a:ext cx="6592800" cy="21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Watch as I model another simulation!</a:t>
            </a:r>
            <a:endParaRPr sz="22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650328"/>
            <a:ext cx="6858001" cy="384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637215"/>
            <a:ext cx="6857998" cy="386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657006"/>
            <a:ext cx="6857997" cy="382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>
            <a:spLocks noGrp="1"/>
          </p:cNvSpPr>
          <p:nvPr>
            <p:ph type="title"/>
          </p:nvPr>
        </p:nvSpPr>
        <p:spPr>
          <a:xfrm>
            <a:off x="1088684" y="603389"/>
            <a:ext cx="7202456" cy="78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</a:pPr>
            <a:r>
              <a:rPr lang="en" sz="3600"/>
              <a:t>REGENTS “MUST KNOW FACTS”</a:t>
            </a:r>
            <a:endParaRPr sz="1100"/>
          </a:p>
        </p:txBody>
      </p:sp>
      <p:sp>
        <p:nvSpPr>
          <p:cNvPr id="258" name="Google Shape;258;p42"/>
          <p:cNvSpPr txBox="1">
            <a:spLocks noGrp="1"/>
          </p:cNvSpPr>
          <p:nvPr>
            <p:ph type="body" idx="1"/>
          </p:nvPr>
        </p:nvSpPr>
        <p:spPr>
          <a:xfrm>
            <a:off x="1088684" y="1511799"/>
            <a:ext cx="7523688" cy="258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ill Sans"/>
              <a:buAutoNum type="arabicPeriod"/>
            </a:pPr>
            <a:r>
              <a:rPr lang="en" sz="1100" u="sng"/>
              <a:t>Variations</a:t>
            </a:r>
            <a:r>
              <a:rPr lang="en" sz="1100"/>
              <a:t> in populations come from </a:t>
            </a:r>
            <a:r>
              <a:rPr lang="en" sz="1100" b="1"/>
              <a:t>Mutations</a:t>
            </a:r>
            <a:r>
              <a:rPr lang="en" sz="1100"/>
              <a:t> and </a:t>
            </a:r>
            <a:r>
              <a:rPr lang="en" sz="1100" b="1"/>
              <a:t>Sexual Reproduction</a:t>
            </a:r>
            <a:r>
              <a:rPr lang="en" sz="1100"/>
              <a:t> (Meiosis)</a:t>
            </a:r>
            <a:endParaRPr sz="1100"/>
          </a:p>
          <a:p>
            <a:pPr marL="342900" lvl="0" indent="-3365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Gill Sans"/>
              <a:buAutoNum type="arabicPeriod"/>
            </a:pPr>
            <a:r>
              <a:rPr lang="en" sz="1100"/>
              <a:t>In order to changes in DNA to be </a:t>
            </a:r>
            <a:r>
              <a:rPr lang="en" sz="1100" b="1"/>
              <a:t>heritable</a:t>
            </a:r>
            <a:r>
              <a:rPr lang="en" sz="1100"/>
              <a:t>, they must occur in </a:t>
            </a:r>
            <a:r>
              <a:rPr lang="en" sz="1100" b="1"/>
              <a:t>Gametes </a:t>
            </a:r>
            <a:r>
              <a:rPr lang="en" sz="1100"/>
              <a:t>(sperm/egg)!</a:t>
            </a:r>
            <a:endParaRPr sz="1100"/>
          </a:p>
          <a:p>
            <a:pPr marL="342900" lvl="0" indent="-3365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Gill Sans"/>
              <a:buAutoNum type="arabicPeriod"/>
            </a:pPr>
            <a:r>
              <a:rPr lang="en" sz="1100"/>
              <a:t>For </a:t>
            </a:r>
            <a:r>
              <a:rPr lang="en" sz="1100" u="sng"/>
              <a:t>Natural Selection </a:t>
            </a:r>
            <a:r>
              <a:rPr lang="en" sz="1100"/>
              <a:t>and </a:t>
            </a:r>
            <a:r>
              <a:rPr lang="en" sz="1100" u="sng"/>
              <a:t>Evolution </a:t>
            </a:r>
            <a:r>
              <a:rPr lang="en" sz="1100"/>
              <a:t>to occur,  there must be </a:t>
            </a:r>
            <a:r>
              <a:rPr lang="en" sz="1100" b="1"/>
              <a:t>variations</a:t>
            </a:r>
            <a:r>
              <a:rPr lang="en" sz="1100"/>
              <a:t> within the population!</a:t>
            </a:r>
            <a:endParaRPr sz="1100"/>
          </a:p>
          <a:p>
            <a:pPr marL="342900" lvl="0" indent="-3365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Gill Sans"/>
              <a:buAutoNum type="arabicPeriod"/>
            </a:pPr>
            <a:r>
              <a:rPr lang="en" sz="1100" u="sng"/>
              <a:t>Natural Selection</a:t>
            </a:r>
            <a:r>
              <a:rPr lang="en" sz="1100"/>
              <a:t> causes the </a:t>
            </a:r>
            <a:r>
              <a:rPr lang="en" sz="1100" b="1"/>
              <a:t>frequency</a:t>
            </a:r>
            <a:r>
              <a:rPr lang="en" sz="1100"/>
              <a:t> of the </a:t>
            </a:r>
            <a:r>
              <a:rPr lang="en" sz="1100" b="1"/>
              <a:t>advantageous</a:t>
            </a:r>
            <a:r>
              <a:rPr lang="en" sz="1100"/>
              <a:t> trait to </a:t>
            </a:r>
            <a:r>
              <a:rPr lang="en" sz="1100" b="1" i="1"/>
              <a:t>increase </a:t>
            </a:r>
            <a:r>
              <a:rPr lang="en" sz="1100"/>
              <a:t>over time!</a:t>
            </a:r>
            <a:endParaRPr sz="1100"/>
          </a:p>
        </p:txBody>
      </p:sp>
      <p:sp>
        <p:nvSpPr>
          <p:cNvPr id="259" name="Google Shape;259;p42"/>
          <p:cNvSpPr txBox="1"/>
          <p:nvPr/>
        </p:nvSpPr>
        <p:spPr>
          <a:xfrm>
            <a:off x="3212064" y="2865343"/>
            <a:ext cx="4716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number</a:t>
            </a:r>
            <a:endParaRPr sz="1100"/>
          </a:p>
        </p:txBody>
      </p:sp>
      <p:sp>
        <p:nvSpPr>
          <p:cNvPr id="260" name="Google Shape;260;p42"/>
          <p:cNvSpPr txBox="1"/>
          <p:nvPr/>
        </p:nvSpPr>
        <p:spPr>
          <a:xfrm>
            <a:off x="4362084" y="2865343"/>
            <a:ext cx="4197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helpful</a:t>
            </a:r>
            <a:endParaRPr sz="1100"/>
          </a:p>
        </p:txBody>
      </p:sp>
      <p:sp>
        <p:nvSpPr>
          <p:cNvPr id="261" name="Google Shape;261;p42"/>
          <p:cNvSpPr txBox="1"/>
          <p:nvPr/>
        </p:nvSpPr>
        <p:spPr>
          <a:xfrm>
            <a:off x="172524" y="3322961"/>
            <a:ext cx="93561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Regents Buzz  Words</a:t>
            </a:r>
            <a:endParaRPr sz="1100"/>
          </a:p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en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Increase in favorable traits</a:t>
            </a:r>
            <a:endParaRPr sz="1100"/>
          </a:p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en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Increase of advantageous traits</a:t>
            </a:r>
            <a:endParaRPr sz="1100"/>
          </a:p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en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Survival of the fittest </a:t>
            </a:r>
            <a:endParaRPr sz="1100"/>
          </a:p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en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Bacterial Resistance! (they love asking questions about how bacteria has evolved bacterial resistance!...refer to slide 6)</a:t>
            </a:r>
            <a:endParaRPr sz="1100"/>
          </a:p>
          <a:p>
            <a:pPr marL="2540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</a:pPr>
            <a:endParaRPr sz="1400">
              <a:solidFill>
                <a:schemeClr val="dk1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2" name="Google Shape;262;p42"/>
          <p:cNvSpPr txBox="1"/>
          <p:nvPr/>
        </p:nvSpPr>
        <p:spPr>
          <a:xfrm>
            <a:off x="8459989" y="4728830"/>
            <a:ext cx="6001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Slide 7</a:t>
            </a:r>
            <a:endParaRPr sz="1100"/>
          </a:p>
        </p:txBody>
      </p:sp>
      <p:sp>
        <p:nvSpPr>
          <p:cNvPr id="263" name="Google Shape;263;p42"/>
          <p:cNvSpPr txBox="1"/>
          <p:nvPr/>
        </p:nvSpPr>
        <p:spPr>
          <a:xfrm>
            <a:off x="5637057" y="2865351"/>
            <a:ext cx="410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Go up</a:t>
            </a:r>
            <a:endParaRPr sz="1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/>
          <p:nvPr/>
        </p:nvSpPr>
        <p:spPr>
          <a:xfrm>
            <a:off x="62975" y="230950"/>
            <a:ext cx="9144000" cy="14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We have concluded our Academic Portion of today's Lesson! Now we will move into the social/emotional aspect of the lesson. </a:t>
            </a:r>
            <a:endParaRPr sz="1600" b="1" i="1"/>
          </a:p>
        </p:txBody>
      </p:sp>
      <p:pic>
        <p:nvPicPr>
          <p:cNvPr id="307" name="Google Shape;30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81325"/>
            <a:ext cx="8424700" cy="390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>
            <a:spLocks noGrp="1"/>
          </p:cNvSpPr>
          <p:nvPr>
            <p:ph type="ctrTitle"/>
          </p:nvPr>
        </p:nvSpPr>
        <p:spPr>
          <a:xfrm>
            <a:off x="311708" y="24772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u="sng">
                <a:solidFill>
                  <a:schemeClr val="hlink"/>
                </a:solidFill>
                <a:hlinkClick r:id="rId3"/>
              </a:rPr>
              <a:t>https://learn.genetics.utah.edu/content/evolution/advantage/</a:t>
            </a:r>
            <a:endParaRPr/>
          </a:p>
        </p:txBody>
      </p:sp>
      <p:sp>
        <p:nvSpPr>
          <p:cNvPr id="160" name="Google Shape;160;p27"/>
          <p:cNvSpPr txBox="1"/>
          <p:nvPr/>
        </p:nvSpPr>
        <p:spPr>
          <a:xfrm>
            <a:off x="203525" y="976350"/>
            <a:ext cx="8520600" cy="2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Watch the simulation from my screen and start brainstorming your observations. Be ready to share your observations in the next activity!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9"/>
          <p:cNvSpPr txBox="1"/>
          <p:nvPr/>
        </p:nvSpPr>
        <p:spPr>
          <a:xfrm>
            <a:off x="1942175" y="619400"/>
            <a:ext cx="6288600" cy="12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THE END!</a:t>
            </a:r>
            <a:endParaRPr sz="4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>
            <a:spLocks noGrp="1"/>
          </p:cNvSpPr>
          <p:nvPr>
            <p:ph type="title"/>
          </p:nvPr>
        </p:nvSpPr>
        <p:spPr>
          <a:xfrm>
            <a:off x="99624" y="519040"/>
            <a:ext cx="8944751" cy="111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rPr lang="en" sz="1100" b="1" u="sng"/>
              <a:t>NATURAL SELECTION</a:t>
            </a:r>
            <a:br>
              <a:rPr lang="en" sz="1100" b="1" u="sng"/>
            </a:br>
            <a:r>
              <a:rPr lang="en" sz="1400" u="sng"/>
              <a:t>OBJECTIVE:  </a:t>
            </a:r>
            <a:r>
              <a:rPr lang="en" sz="1400"/>
              <a:t>I CAN IDENTIFY THE STEPS OF NATURAL SELECTION AND DESCRIBE HOW IT LEADS TO THE EVOLUTION OF A SPECIES</a:t>
            </a:r>
            <a:endParaRPr sz="1100"/>
          </a:p>
        </p:txBody>
      </p:sp>
      <p:sp>
        <p:nvSpPr>
          <p:cNvPr id="184" name="Google Shape;184;p31"/>
          <p:cNvSpPr txBox="1">
            <a:spLocks noGrp="1"/>
          </p:cNvSpPr>
          <p:nvPr>
            <p:ph type="body" idx="1"/>
          </p:nvPr>
        </p:nvSpPr>
        <p:spPr>
          <a:xfrm>
            <a:off x="1088684" y="1417854"/>
            <a:ext cx="7202456" cy="258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100"/>
              <a:t>Standards: 3.1f-h</a:t>
            </a:r>
            <a:endParaRPr sz="1100"/>
          </a:p>
          <a:p>
            <a:pPr marL="0" lvl="0" indent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endParaRPr sz="1100"/>
          </a:p>
        </p:txBody>
      </p:sp>
      <p:pic>
        <p:nvPicPr>
          <p:cNvPr id="185" name="Google Shape;18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353" y="1637018"/>
            <a:ext cx="3517836" cy="263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2180" y="1460696"/>
            <a:ext cx="3077467" cy="299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-2952301" y="0"/>
            <a:ext cx="7202456" cy="78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ill Sans"/>
              <a:buNone/>
            </a:pPr>
            <a:r>
              <a:rPr lang="en" sz="1500"/>
              <a:t>MINI LESSON</a:t>
            </a:r>
            <a:endParaRPr sz="1100"/>
          </a:p>
        </p:txBody>
      </p:sp>
      <p:sp>
        <p:nvSpPr>
          <p:cNvPr id="198" name="Google Shape;198;p33"/>
          <p:cNvSpPr txBox="1">
            <a:spLocks noGrp="1"/>
          </p:cNvSpPr>
          <p:nvPr>
            <p:ph type="body" idx="1"/>
          </p:nvPr>
        </p:nvSpPr>
        <p:spPr>
          <a:xfrm>
            <a:off x="34504" y="1683926"/>
            <a:ext cx="9075000" cy="3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ill Sans"/>
              <a:buAutoNum type="arabicPeriod"/>
            </a:pPr>
            <a:r>
              <a:rPr lang="en" sz="1800" b="1" i="1"/>
              <a:t>Variation must exist: </a:t>
            </a:r>
            <a:r>
              <a:rPr lang="en" sz="1800"/>
              <a:t>Differences amongst traits in the population must exist. </a:t>
            </a:r>
            <a:br>
              <a:rPr lang="en" sz="1800"/>
            </a:br>
            <a:r>
              <a:rPr lang="en" sz="1800"/>
              <a:t>(Ex. Fur color, height, horns)</a:t>
            </a:r>
            <a:endParaRPr sz="1800" i="1"/>
          </a:p>
          <a:p>
            <a:pPr marL="3429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ill Sans"/>
              <a:buAutoNum type="arabicPeriod"/>
            </a:pPr>
            <a:r>
              <a:rPr lang="en" sz="1800" b="1" i="1"/>
              <a:t>Trait must be heritable: </a:t>
            </a:r>
            <a:r>
              <a:rPr lang="en" sz="1800"/>
              <a:t>The variation must be coded in DNA and be able to be passed down to offspring (Ex. Coded in DNA of a gamete)</a:t>
            </a:r>
            <a:endParaRPr sz="1100"/>
          </a:p>
          <a:p>
            <a:pPr marL="3429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ill Sans"/>
              <a:buAutoNum type="arabicPeriod"/>
            </a:pPr>
            <a:r>
              <a:rPr lang="en" sz="1800" b="1" i="1"/>
              <a:t>Reproductive advantage: </a:t>
            </a:r>
            <a:r>
              <a:rPr lang="en" sz="1800"/>
              <a:t>One of the variants must be better adapted to survive, therefore, the </a:t>
            </a:r>
            <a:r>
              <a:rPr lang="en" sz="1800" u="sng"/>
              <a:t>frequency</a:t>
            </a:r>
            <a:r>
              <a:rPr lang="en" sz="1800"/>
              <a:t> of that trait increases over time! (Ex. White fur camouflages with snow, allows organism to avoid predators and survive to make more offspring with white fur) </a:t>
            </a:r>
            <a:endParaRPr sz="1100"/>
          </a:p>
        </p:txBody>
      </p:sp>
      <p:sp>
        <p:nvSpPr>
          <p:cNvPr id="199" name="Google Shape;199;p33"/>
          <p:cNvSpPr txBox="1"/>
          <p:nvPr/>
        </p:nvSpPr>
        <p:spPr>
          <a:xfrm>
            <a:off x="4606504" y="1177728"/>
            <a:ext cx="483546" cy="19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children</a:t>
            </a:r>
            <a:endParaRPr sz="1100"/>
          </a:p>
        </p:txBody>
      </p:sp>
      <p:sp>
        <p:nvSpPr>
          <p:cNvPr id="200" name="Google Shape;200;p33"/>
          <p:cNvSpPr/>
          <p:nvPr/>
        </p:nvSpPr>
        <p:spPr>
          <a:xfrm>
            <a:off x="-65762" y="652584"/>
            <a:ext cx="9074992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Natural Selection: </a:t>
            </a: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</a:t>
            </a:r>
            <a:r>
              <a:rPr lang="en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process</a:t>
            </a: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in which organisms that are better </a:t>
            </a:r>
            <a:r>
              <a:rPr lang="en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adapted</a:t>
            </a: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to their environment tend to survive and produce more </a:t>
            </a:r>
            <a:r>
              <a:rPr lang="en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offspring</a:t>
            </a: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Referred to as “Survival of the fittest”</a:t>
            </a:r>
            <a:endParaRPr sz="1100"/>
          </a:p>
        </p:txBody>
      </p:sp>
      <p:sp>
        <p:nvSpPr>
          <p:cNvPr id="201" name="Google Shape;201;p33"/>
          <p:cNvSpPr txBox="1"/>
          <p:nvPr/>
        </p:nvSpPr>
        <p:spPr>
          <a:xfrm>
            <a:off x="0" y="271602"/>
            <a:ext cx="8021138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Evolution: </a:t>
            </a: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process in which </a:t>
            </a:r>
            <a:r>
              <a:rPr lang="en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species change over time </a:t>
            </a: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caused by natural selection.</a:t>
            </a:r>
            <a:endParaRPr sz="1800" b="1">
              <a:solidFill>
                <a:srgbClr val="00B05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2" name="Google Shape;202;p33"/>
          <p:cNvSpPr txBox="1"/>
          <p:nvPr/>
        </p:nvSpPr>
        <p:spPr>
          <a:xfrm>
            <a:off x="2716028" y="1466700"/>
            <a:ext cx="42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1" u="sng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Necessary Factors for Natural Selection</a:t>
            </a:r>
            <a:endParaRPr sz="1100"/>
          </a:p>
        </p:txBody>
      </p:sp>
      <p:sp>
        <p:nvSpPr>
          <p:cNvPr id="203" name="Google Shape;203;p33"/>
          <p:cNvSpPr txBox="1"/>
          <p:nvPr/>
        </p:nvSpPr>
        <p:spPr>
          <a:xfrm>
            <a:off x="2009679" y="3779875"/>
            <a:ext cx="5016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Number</a:t>
            </a:r>
            <a:endParaRPr sz="1100"/>
          </a:p>
        </p:txBody>
      </p:sp>
      <p:sp>
        <p:nvSpPr>
          <p:cNvPr id="204" name="Google Shape;204;p33"/>
          <p:cNvSpPr txBox="1"/>
          <p:nvPr/>
        </p:nvSpPr>
        <p:spPr>
          <a:xfrm>
            <a:off x="8459989" y="4728830"/>
            <a:ext cx="6001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Slide 2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allery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</Words>
  <Application>Microsoft Macintosh PowerPoint</Application>
  <PresentationFormat>On-screen Show (16:9)</PresentationFormat>
  <Paragraphs>35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Gill Sans</vt:lpstr>
      <vt:lpstr>Calibri</vt:lpstr>
      <vt:lpstr>Arial</vt:lpstr>
      <vt:lpstr>Simple Light</vt:lpstr>
      <vt:lpstr>Gallery</vt:lpstr>
      <vt:lpstr>Welcome Teachers to the 2020-2021 Year!</vt:lpstr>
      <vt:lpstr>PowerPoint Presentation</vt:lpstr>
      <vt:lpstr>https://learn.genetics.utah.edu/content/evolution/advantage/</vt:lpstr>
      <vt:lpstr>PowerPoint Presentation</vt:lpstr>
      <vt:lpstr>PowerPoint Presentation</vt:lpstr>
      <vt:lpstr>PowerPoint Presentation</vt:lpstr>
      <vt:lpstr>NATURAL SELECTION OBJECTIVE:  I CAN IDENTIFY THE STEPS OF NATURAL SELECTION AND DESCRIBE HOW IT LEADS TO THE EVOLUTION OF A SPECIES</vt:lpstr>
      <vt:lpstr>PowerPoint Presentation</vt:lpstr>
      <vt:lpstr>MINI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REGENTS “MUST KNOW FACTS”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Teachers to the 2020-2021 Year!</dc:title>
  <cp:lastModifiedBy>DOLCE, NICHOLAS</cp:lastModifiedBy>
  <cp:revision>1</cp:revision>
  <dcterms:modified xsi:type="dcterms:W3CDTF">2020-09-02T03:58:38Z</dcterms:modified>
</cp:coreProperties>
</file>